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24930-FB83-4780-B31F-1651ED8A988C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CFD30-EC2F-4187-ADA8-7F57D643FA0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CFD30-EC2F-4187-ADA8-7F57D643FA06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99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7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252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109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978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4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943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781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92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2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46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4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51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65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06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85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14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8A2481B-5154-415F-B752-558547769AA3}" type="datetimeFigureOut">
              <a:rPr lang="cs-CZ" smtClean="0"/>
              <a:pPr/>
              <a:t>28.08.2021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732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Century Gothic" panose="020B0502020202020204" pitchFamily="34" charset="0"/>
              </a:rPr>
              <a:t>MORAVSKÝ </a:t>
            </a:r>
            <a:r>
              <a:rPr lang="cs-CZ" dirty="0" err="1" smtClean="0">
                <a:latin typeface="Century Gothic" panose="020B0502020202020204" pitchFamily="34" charset="0"/>
              </a:rPr>
              <a:t>kRAS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123"/>
            <a:ext cx="7511473" cy="1312480"/>
          </a:xfrm>
        </p:spPr>
        <p:txBody>
          <a:bodyPr/>
          <a:lstStyle/>
          <a:p>
            <a:r>
              <a:rPr lang="cs-CZ" dirty="0" smtClean="0"/>
              <a:t>HUŤ FRANTIŠKA</a:t>
            </a:r>
            <a:endParaRPr lang="cs-CZ" dirty="0"/>
          </a:p>
        </p:txBody>
      </p:sp>
      <p:pic>
        <p:nvPicPr>
          <p:cNvPr id="14338" name="Picture 2" descr="http://upload.wikimedia.org/wikipedia/commons/thumb/8/8c/Stara_hut_u_Adamova.JPG/800px-Stara_hut_u_Adam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29375"/>
            <a:ext cx="6408373" cy="480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852936"/>
            <a:ext cx="8458200" cy="1222375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6966992" cy="4595341"/>
          </a:xfrm>
        </p:spPr>
        <p:txBody>
          <a:bodyPr>
            <a:normAutofit/>
          </a:bodyPr>
          <a:lstStyle/>
          <a:p>
            <a:r>
              <a:rPr lang="cs-CZ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je </a:t>
            </a:r>
            <a:r>
              <a:rPr lang="cs-CZ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největší a nejlépe vyvinutá krasová oblast s nejširším spektrem krasových jevů v České republice. Nacházejí se zde všechny krasové útvary s výjimkou </a:t>
            </a:r>
            <a:r>
              <a:rPr lang="cs-CZ" sz="2000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poljí</a:t>
            </a:r>
            <a:r>
              <a:rPr lang="cs-CZ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</a:p>
          <a:p>
            <a:pPr marL="0" indent="0">
              <a:buNone/>
            </a:pPr>
            <a:r>
              <a:rPr lang="cs-CZ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</a:p>
          <a:p>
            <a:endParaRPr lang="cs-CZ" sz="20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r>
              <a:rPr lang="cs-CZ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Moravský</a:t>
            </a:r>
            <a:r>
              <a:rPr lang="cs-CZ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 kras se vyznačuje poměrně malým počtem závrtů, přičemž ty jsou na jihu vyplněny jurskými, částečně zpevněnými písky a naopak na severu jsou </a:t>
            </a:r>
            <a:r>
              <a:rPr lang="cs-CZ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zející</a:t>
            </a:r>
            <a:endParaRPr lang="cs-CZ" sz="20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8422" y="1908498"/>
            <a:ext cx="6134084" cy="2385028"/>
          </a:xfrm>
        </p:spPr>
        <p:txBody>
          <a:bodyPr>
            <a:normAutofit/>
          </a:bodyPr>
          <a:lstStyle/>
          <a:p>
            <a:r>
              <a:rPr lang="cs-CZ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Moravský kras leží v geomorfologickém celku d</a:t>
            </a:r>
            <a:r>
              <a:rPr lang="cs-CZ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rahanská </a:t>
            </a:r>
            <a:r>
              <a:rPr lang="cs-CZ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vrchovina a rozkládá se v severní oblasti Jihomoravského kraje. Téměř plochý povrch vápencového území je mírně ukloněn k jihu a odvodňován </a:t>
            </a:r>
            <a:r>
              <a:rPr lang="cs-CZ" sz="2000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punkvou</a:t>
            </a:r>
            <a:r>
              <a:rPr lang="cs-CZ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</a:t>
            </a:r>
            <a:r>
              <a:rPr lang="cs-CZ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cs-CZ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křtinským</a:t>
            </a:r>
            <a:r>
              <a:rPr lang="cs-CZ" sz="20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cs-CZ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potokem a </a:t>
            </a:r>
            <a:r>
              <a:rPr lang="cs-CZ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říčkou</a:t>
            </a:r>
            <a:r>
              <a:rPr lang="cs-CZ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 do </a:t>
            </a:r>
            <a:r>
              <a:rPr lang="cs-CZ" sz="2000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svitavy</a:t>
            </a:r>
            <a:r>
              <a:rPr lang="cs-CZ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 a </a:t>
            </a:r>
            <a:r>
              <a:rPr lang="cs-CZ" sz="2000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svratky</a:t>
            </a:r>
            <a:r>
              <a:rPr lang="cs-CZ" sz="2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 </a:t>
            </a:r>
            <a:endParaRPr lang="cs-CZ" sz="20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SEVERNÍ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872930"/>
            <a:ext cx="6566132" cy="2601052"/>
          </a:xfrm>
        </p:spPr>
        <p:txBody>
          <a:bodyPr>
            <a:normAutofit/>
          </a:bodyPr>
          <a:lstStyle/>
          <a:p>
            <a:r>
              <a:rPr lang="cs-CZ" sz="2000" dirty="0"/>
              <a:t>s</a:t>
            </a:r>
            <a:r>
              <a:rPr lang="cs-CZ" sz="2000" dirty="0" smtClean="0"/>
              <a:t>everní </a:t>
            </a:r>
            <a:r>
              <a:rPr lang="cs-CZ" sz="2000" dirty="0" smtClean="0"/>
              <a:t>část je odvodňována říčkou </a:t>
            </a:r>
            <a:r>
              <a:rPr lang="cs-CZ" sz="2000" dirty="0" err="1" smtClean="0"/>
              <a:t>punkvou</a:t>
            </a:r>
            <a:r>
              <a:rPr lang="cs-CZ" sz="2000" dirty="0" smtClean="0"/>
              <a:t>. </a:t>
            </a:r>
            <a:r>
              <a:rPr lang="cs-CZ" sz="2000" dirty="0" smtClean="0"/>
              <a:t>nejvýznamnějším </a:t>
            </a:r>
            <a:r>
              <a:rPr lang="cs-CZ" sz="2000" dirty="0" smtClean="0"/>
              <a:t>jeskynním systémem této oblasti je Amatérská jeskyně. </a:t>
            </a:r>
            <a:r>
              <a:rPr lang="cs-CZ" sz="2000" dirty="0" smtClean="0"/>
              <a:t>pro </a:t>
            </a:r>
            <a:r>
              <a:rPr lang="cs-CZ" sz="2000" dirty="0" smtClean="0"/>
              <a:t>veřejnost jsou zpřístupněny </a:t>
            </a:r>
            <a:r>
              <a:rPr lang="cs-CZ" sz="2000" dirty="0" smtClean="0"/>
              <a:t>punkevní </a:t>
            </a:r>
            <a:r>
              <a:rPr lang="cs-CZ" sz="2000" dirty="0" smtClean="0"/>
              <a:t>jeskyně s nejznámější českou propastí </a:t>
            </a:r>
            <a:r>
              <a:rPr lang="cs-CZ" sz="2000" dirty="0" err="1" smtClean="0"/>
              <a:t>macochou</a:t>
            </a:r>
            <a:r>
              <a:rPr lang="cs-CZ" sz="2000" dirty="0" smtClean="0"/>
              <a:t>. </a:t>
            </a:r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907627"/>
            <a:ext cx="7286212" cy="2889084"/>
          </a:xfrm>
        </p:spPr>
        <p:txBody>
          <a:bodyPr>
            <a:normAutofit/>
          </a:bodyPr>
          <a:lstStyle/>
          <a:p>
            <a:r>
              <a:rPr lang="cs-CZ" sz="2000" dirty="0"/>
              <a:t>s</a:t>
            </a:r>
            <a:r>
              <a:rPr lang="cs-CZ" sz="2000" dirty="0" smtClean="0"/>
              <a:t>třední </a:t>
            </a:r>
            <a:r>
              <a:rPr lang="cs-CZ" sz="2000" dirty="0" smtClean="0"/>
              <a:t>část je odvodňována </a:t>
            </a:r>
            <a:r>
              <a:rPr lang="cs-CZ" sz="2000" dirty="0"/>
              <a:t>j</a:t>
            </a:r>
            <a:r>
              <a:rPr lang="cs-CZ" sz="2000" dirty="0" smtClean="0"/>
              <a:t>edovnickým</a:t>
            </a:r>
            <a:r>
              <a:rPr lang="cs-CZ" sz="2000" dirty="0" smtClean="0"/>
              <a:t> a </a:t>
            </a:r>
            <a:r>
              <a:rPr lang="cs-CZ" sz="2000" dirty="0"/>
              <a:t>k</a:t>
            </a:r>
            <a:r>
              <a:rPr lang="cs-CZ" sz="2000" dirty="0" smtClean="0"/>
              <a:t>řtinským </a:t>
            </a:r>
            <a:r>
              <a:rPr lang="cs-CZ" sz="2000" dirty="0" smtClean="0"/>
              <a:t>potokem. </a:t>
            </a:r>
            <a:r>
              <a:rPr lang="cs-CZ" sz="2000" dirty="0" smtClean="0"/>
              <a:t>nejvýznamnějším </a:t>
            </a:r>
            <a:r>
              <a:rPr lang="cs-CZ" sz="2000" dirty="0" smtClean="0"/>
              <a:t>jeskynním systémem této oblasti je systém </a:t>
            </a:r>
            <a:r>
              <a:rPr lang="cs-CZ" sz="2000" dirty="0" smtClean="0"/>
              <a:t>rudické </a:t>
            </a:r>
            <a:r>
              <a:rPr lang="cs-CZ" sz="2000" dirty="0" smtClean="0"/>
              <a:t>propadání - </a:t>
            </a:r>
            <a:r>
              <a:rPr lang="cs-CZ" sz="2000" dirty="0" smtClean="0"/>
              <a:t>býčí </a:t>
            </a:r>
            <a:r>
              <a:rPr lang="cs-CZ" sz="2000" dirty="0" smtClean="0"/>
              <a:t>skála. </a:t>
            </a:r>
            <a:r>
              <a:rPr lang="cs-CZ" sz="2000" dirty="0" smtClean="0"/>
              <a:t>pro </a:t>
            </a:r>
            <a:r>
              <a:rPr lang="cs-CZ" sz="2000" dirty="0" smtClean="0"/>
              <a:t>veřejnost je zpřístupněna jeskyně </a:t>
            </a:r>
            <a:r>
              <a:rPr lang="cs-CZ" sz="2000" dirty="0" smtClean="0"/>
              <a:t>výpustek</a:t>
            </a:r>
            <a:r>
              <a:rPr lang="cs-CZ" sz="2000" dirty="0" smtClean="0"/>
              <a:t>, která se nachází v Křtinském údolí. </a:t>
            </a:r>
            <a:r>
              <a:rPr lang="cs-CZ" sz="2000" dirty="0" smtClean="0"/>
              <a:t>volně </a:t>
            </a:r>
            <a:r>
              <a:rPr lang="cs-CZ" sz="2000" dirty="0" smtClean="0"/>
              <a:t>přístupnými jeskyněmi jsou </a:t>
            </a:r>
            <a:r>
              <a:rPr lang="cs-CZ" sz="2000" dirty="0" smtClean="0"/>
              <a:t>kostelík</a:t>
            </a:r>
            <a:r>
              <a:rPr lang="cs-CZ" sz="2000" dirty="0" smtClean="0"/>
              <a:t> v navazujícím Josefovském údolí </a:t>
            </a:r>
            <a:r>
              <a:rPr lang="cs-CZ" sz="2000" dirty="0" err="1"/>
              <a:t>j</a:t>
            </a:r>
            <a:r>
              <a:rPr lang="cs-CZ" sz="2000" dirty="0" err="1" smtClean="0"/>
              <a:t>áchymka</a:t>
            </a:r>
            <a:r>
              <a:rPr lang="cs-CZ" sz="2000" dirty="0" smtClean="0"/>
              <a:t>, poblíž které stojí </a:t>
            </a:r>
            <a:r>
              <a:rPr lang="cs-CZ" sz="2000" dirty="0" smtClean="0"/>
              <a:t>huť </a:t>
            </a:r>
            <a:r>
              <a:rPr lang="cs-CZ" sz="2000" dirty="0"/>
              <a:t>f</a:t>
            </a:r>
            <a:r>
              <a:rPr lang="cs-CZ" sz="2000" dirty="0" smtClean="0"/>
              <a:t>rantiška </a:t>
            </a:r>
            <a:r>
              <a:rPr lang="cs-CZ" sz="2000" dirty="0" smtClean="0"/>
              <a:t>s muzeem železářství.</a:t>
            </a:r>
            <a:endParaRPr lang="cs-CZ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JIŽNÍ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7358220" cy="2745068"/>
          </a:xfrm>
        </p:spPr>
        <p:txBody>
          <a:bodyPr>
            <a:normAutofit/>
          </a:bodyPr>
          <a:lstStyle/>
          <a:p>
            <a:r>
              <a:rPr lang="cs-CZ" sz="2400" dirty="0"/>
              <a:t>j</a:t>
            </a:r>
            <a:r>
              <a:rPr lang="cs-CZ" sz="2400" dirty="0" smtClean="0"/>
              <a:t>ižní </a:t>
            </a:r>
            <a:r>
              <a:rPr lang="cs-CZ" sz="2400" dirty="0" smtClean="0"/>
              <a:t>část je odvodňována řekou </a:t>
            </a:r>
            <a:r>
              <a:rPr lang="cs-CZ" sz="2400" dirty="0" smtClean="0"/>
              <a:t>říčka</a:t>
            </a:r>
            <a:r>
              <a:rPr lang="cs-CZ" sz="2400" dirty="0" smtClean="0"/>
              <a:t>, v jejímž údolí se nacházejí například jeskynní systém </a:t>
            </a:r>
            <a:r>
              <a:rPr lang="cs-CZ" sz="2400" dirty="0" err="1"/>
              <a:t>h</a:t>
            </a:r>
            <a:r>
              <a:rPr lang="cs-CZ" sz="2400" dirty="0" err="1" smtClean="0"/>
              <a:t>ostěnického</a:t>
            </a:r>
            <a:r>
              <a:rPr lang="cs-CZ" sz="2400" dirty="0" smtClean="0"/>
              <a:t> </a:t>
            </a:r>
            <a:r>
              <a:rPr lang="cs-CZ" sz="2400" dirty="0" smtClean="0"/>
              <a:t>propadání a </a:t>
            </a:r>
            <a:r>
              <a:rPr lang="cs-CZ" sz="2400" dirty="0" smtClean="0"/>
              <a:t>ochozské </a:t>
            </a:r>
            <a:r>
              <a:rPr lang="cs-CZ" sz="2400" dirty="0" smtClean="0"/>
              <a:t>jeskyně a dále významné archeologické naleziště z doby lovců sobů jeskyně </a:t>
            </a:r>
            <a:r>
              <a:rPr lang="cs-CZ" sz="2400" dirty="0" smtClean="0"/>
              <a:t>pekárna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6263" y="260648"/>
            <a:ext cx="7511473" cy="1312480"/>
          </a:xfrm>
        </p:spPr>
        <p:txBody>
          <a:bodyPr/>
          <a:lstStyle/>
          <a:p>
            <a:r>
              <a:rPr lang="cs-CZ" dirty="0" smtClean="0"/>
              <a:t>OBRÁZKY                                    BALCARKA</a:t>
            </a:r>
            <a:endParaRPr lang="cs-CZ" dirty="0"/>
          </a:p>
        </p:txBody>
      </p:sp>
      <p:pic>
        <p:nvPicPr>
          <p:cNvPr id="17410" name="Picture 2" descr="http://upload.wikimedia.org/wikipedia/commons/thumb/8/89/Jeskyn%C4%9B_Balcarka32.jpg/1024px-Jeskyn%C4%9B_Balcarka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8913"/>
            <a:ext cx="9144000" cy="5689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11473" cy="1312480"/>
          </a:xfrm>
        </p:spPr>
        <p:txBody>
          <a:bodyPr/>
          <a:lstStyle/>
          <a:p>
            <a:r>
              <a:rPr lang="cs-CZ" dirty="0" err="1" smtClean="0"/>
              <a:t>mACOCHA</a:t>
            </a:r>
            <a:endParaRPr lang="cs-CZ" dirty="0"/>
          </a:p>
        </p:txBody>
      </p:sp>
      <p:pic>
        <p:nvPicPr>
          <p:cNvPr id="16386" name="Picture 2" descr="http://upload.wikimedia.org/wikipedia/commons/thumb/5/50/Punkevn%C3%AD_jeskyn%C4%9B26.jpg/640px-Punkevn%C3%AD_jeskyn%C4%9B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851" y="1484784"/>
            <a:ext cx="538619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718" y="260648"/>
            <a:ext cx="7511473" cy="1312480"/>
          </a:xfrm>
        </p:spPr>
        <p:txBody>
          <a:bodyPr/>
          <a:lstStyle/>
          <a:p>
            <a:r>
              <a:rPr lang="cs-CZ" dirty="0" smtClean="0"/>
              <a:t>ČERTŮV MOST</a:t>
            </a:r>
            <a:endParaRPr lang="cs-CZ" dirty="0"/>
          </a:p>
        </p:txBody>
      </p:sp>
      <p:pic>
        <p:nvPicPr>
          <p:cNvPr id="15362" name="Picture 2" descr="http://upload.wikimedia.org/wikipedia/commons/thumb/7/7a/%C4%8Cert%C5%AFv_most_2.jpg/800px-%C4%8Cert%C5%AFv_mos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546688"/>
            <a:ext cx="5928320" cy="4446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19</TotalTime>
  <Words>41</Words>
  <Application>Microsoft Office PowerPoint</Application>
  <PresentationFormat>Předvádění na obrazovce (4:3)</PresentationFormat>
  <Paragraphs>19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Síť</vt:lpstr>
      <vt:lpstr>MORAVSKÝ kRAS</vt:lpstr>
      <vt:lpstr>Prezentace aplikace PowerPoint</vt:lpstr>
      <vt:lpstr>GEOGRAFIE</vt:lpstr>
      <vt:lpstr>SEVERNÍ ČÁST</vt:lpstr>
      <vt:lpstr>STŘEDNÍ ČÁST</vt:lpstr>
      <vt:lpstr>JIŽNÍ ČÁST</vt:lpstr>
      <vt:lpstr>OBRÁZKY                                    BALCARKA</vt:lpstr>
      <vt:lpstr>mACOCHA</vt:lpstr>
      <vt:lpstr>ČERTŮV MOST</vt:lpstr>
      <vt:lpstr>HUŤ FRANTIŠKA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MORAVSKÝ kRAS</dc:title>
  <dc:creator>Pavel ml</dc:creator>
  <cp:lastModifiedBy>Pavel Maniš</cp:lastModifiedBy>
  <cp:revision>5</cp:revision>
  <dcterms:created xsi:type="dcterms:W3CDTF">2014-11-02T09:59:08Z</dcterms:created>
  <dcterms:modified xsi:type="dcterms:W3CDTF">2021-08-28T16:05:27Z</dcterms:modified>
</cp:coreProperties>
</file>